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Slab"/>
      <p:regular r:id="rId35"/>
      <p:bold r:id="rId36"/>
    </p:embeddedFont>
    <p:embeddedFont>
      <p:font typeface="Roboto"/>
      <p:regular r:id="rId37"/>
      <p:bold r:id="rId38"/>
      <p:italic r:id="rId39"/>
      <p:boldItalic r:id="rId40"/>
    </p:embeddedFont>
    <p:embeddedFont>
      <p:font typeface="Nun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Slab-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obotoSlab-bold.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521fd23d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521fd23d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521fd23d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521fd23d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521fd23d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521fd23d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521fd23d0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521fd23d0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1e6b7c93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1e6b7c93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521fd23d0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521fd23d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521fd23d0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521fd23d0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521fd23d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521fd23d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521fd23d0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521fd23d0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521fd23d0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521fd23d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521fd23d0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521fd23d0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521fd23d0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521fd23d0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521fd23d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521fd23d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521fd23d0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d521fd23d0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521fd23d0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521fd23d0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521fd23d0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521fd23d0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521fd23d0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521fd23d0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521fd23d0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521fd23d0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521fd23d0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521fd23d0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521fd23d0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521fd23d0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521fd23d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d521fd23d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1e6b7c9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1e6b7c9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521fd23d0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d521fd23d0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521fd23d0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521fd23d0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d521fd23d0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d521fd23d0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521fd23d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521fd23d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521fd23d0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521fd23d0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521fd23d0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521fd23d0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0" y="915175"/>
            <a:ext cx="5783400" cy="1731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Economic Impacts of COVID-19 on Major U.S. States</a:t>
            </a:r>
            <a:endParaRPr/>
          </a:p>
        </p:txBody>
      </p:sp>
      <p:sp>
        <p:nvSpPr>
          <p:cNvPr id="64" name="Google Shape;64;p13"/>
          <p:cNvSpPr txBox="1"/>
          <p:nvPr>
            <p:ph idx="1" type="subTitle"/>
          </p:nvPr>
        </p:nvSpPr>
        <p:spPr>
          <a:xfrm>
            <a:off x="311700" y="3552375"/>
            <a:ext cx="8520600" cy="1324800"/>
          </a:xfrm>
          <a:prstGeom prst="rect">
            <a:avLst/>
          </a:prstGeom>
        </p:spPr>
        <p:txBody>
          <a:bodyPr anchorCtr="0" anchor="t" bIns="91425" lIns="91425" spcFirstLastPara="1" rIns="91425" wrap="square" tIns="91425">
            <a:noAutofit/>
          </a:bodyPr>
          <a:lstStyle/>
          <a:p>
            <a:pPr indent="-317817" lvl="0" marL="457200" rtl="0" algn="l">
              <a:lnSpc>
                <a:spcPct val="105000"/>
              </a:lnSpc>
              <a:spcBef>
                <a:spcPts val="0"/>
              </a:spcBef>
              <a:spcAft>
                <a:spcPts val="0"/>
              </a:spcAft>
              <a:buClr>
                <a:schemeClr val="dk1"/>
              </a:buClr>
              <a:buSzPts val="1405"/>
              <a:buChar char="●"/>
            </a:pPr>
            <a:r>
              <a:rPr lang="en" sz="1405">
                <a:solidFill>
                  <a:schemeClr val="dk1"/>
                </a:solidFill>
              </a:rPr>
              <a:t>Geovanni Rubio</a:t>
            </a:r>
            <a:endParaRPr sz="1405">
              <a:solidFill>
                <a:schemeClr val="dk1"/>
              </a:solidFill>
            </a:endParaRPr>
          </a:p>
          <a:p>
            <a:pPr indent="-317817" lvl="0" marL="457200" rtl="0" algn="l">
              <a:lnSpc>
                <a:spcPct val="105000"/>
              </a:lnSpc>
              <a:spcBef>
                <a:spcPts val="0"/>
              </a:spcBef>
              <a:spcAft>
                <a:spcPts val="0"/>
              </a:spcAft>
              <a:buClr>
                <a:schemeClr val="dk1"/>
              </a:buClr>
              <a:buSzPts val="1405"/>
              <a:buChar char="●"/>
            </a:pPr>
            <a:r>
              <a:rPr lang="en" sz="1405">
                <a:solidFill>
                  <a:schemeClr val="dk1"/>
                </a:solidFill>
              </a:rPr>
              <a:t>Jordan Thomas</a:t>
            </a:r>
            <a:endParaRPr sz="1405">
              <a:solidFill>
                <a:schemeClr val="dk1"/>
              </a:solidFill>
            </a:endParaRPr>
          </a:p>
          <a:p>
            <a:pPr indent="-317817" lvl="0" marL="457200" rtl="0" algn="l">
              <a:lnSpc>
                <a:spcPct val="105000"/>
              </a:lnSpc>
              <a:spcBef>
                <a:spcPts val="0"/>
              </a:spcBef>
              <a:spcAft>
                <a:spcPts val="0"/>
              </a:spcAft>
              <a:buClr>
                <a:schemeClr val="dk1"/>
              </a:buClr>
              <a:buSzPts val="1405"/>
              <a:buChar char="●"/>
            </a:pPr>
            <a:r>
              <a:rPr lang="en" sz="1405">
                <a:solidFill>
                  <a:schemeClr val="dk1"/>
                </a:solidFill>
              </a:rPr>
              <a:t>Mignon Gordon</a:t>
            </a:r>
            <a:endParaRPr sz="1405">
              <a:solidFill>
                <a:schemeClr val="dk1"/>
              </a:solidFill>
            </a:endParaRPr>
          </a:p>
          <a:p>
            <a:pPr indent="-317817" lvl="0" marL="457200" rtl="0" algn="l">
              <a:lnSpc>
                <a:spcPct val="105000"/>
              </a:lnSpc>
              <a:spcBef>
                <a:spcPts val="0"/>
              </a:spcBef>
              <a:spcAft>
                <a:spcPts val="0"/>
              </a:spcAft>
              <a:buClr>
                <a:schemeClr val="dk1"/>
              </a:buClr>
              <a:buSzPts val="1405"/>
              <a:buChar char="●"/>
            </a:pPr>
            <a:r>
              <a:rPr lang="en" sz="1405">
                <a:solidFill>
                  <a:schemeClr val="dk1"/>
                </a:solidFill>
              </a:rPr>
              <a:t>Modester Tembo</a:t>
            </a:r>
            <a:endParaRPr sz="1405">
              <a:solidFill>
                <a:schemeClr val="dk1"/>
              </a:solidFill>
            </a:endParaRPr>
          </a:p>
          <a:p>
            <a:pPr indent="0" lvl="0" marL="0" rtl="0" algn="ctr">
              <a:lnSpc>
                <a:spcPct val="90000"/>
              </a:lnSpc>
              <a:spcBef>
                <a:spcPts val="0"/>
              </a:spcBef>
              <a:spcAft>
                <a:spcPts val="0"/>
              </a:spcAft>
              <a:buSzPts val="605"/>
              <a:buNone/>
            </a:pPr>
            <a:r>
              <a:t/>
            </a:r>
            <a:endParaRPr sz="1540"/>
          </a:p>
        </p:txBody>
      </p:sp>
      <p:sp>
        <p:nvSpPr>
          <p:cNvPr id="65" name="Google Shape;65;p13"/>
          <p:cNvSpPr txBox="1"/>
          <p:nvPr/>
        </p:nvSpPr>
        <p:spPr>
          <a:xfrm>
            <a:off x="2791850" y="4575850"/>
            <a:ext cx="63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Questions</a:t>
            </a:r>
            <a:endParaRPr/>
          </a:p>
        </p:txBody>
      </p:sp>
      <p:sp>
        <p:nvSpPr>
          <p:cNvPr id="125" name="Google Shape;125;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Our main question centers on whether the states with less COVID-19 restrictions (Florida and Texas) have better economic outcomes than the states with the stricter measures (California, New York, Washington). </a:t>
            </a:r>
            <a:endParaRPr/>
          </a:p>
          <a:p>
            <a:pPr indent="-325755" lvl="0" marL="457200" rtl="0" algn="l">
              <a:lnSpc>
                <a:spcPct val="150000"/>
              </a:lnSpc>
              <a:spcBef>
                <a:spcPts val="1200"/>
              </a:spcBef>
              <a:spcAft>
                <a:spcPts val="0"/>
              </a:spcAft>
              <a:buSzPct val="100000"/>
              <a:buChar char="●"/>
            </a:pPr>
            <a:r>
              <a:rPr lang="en"/>
              <a:t>How was GDP in these states affected through the years of 2020-2023? Did Florida and Texas perform better?</a:t>
            </a:r>
            <a:endParaRPr/>
          </a:p>
          <a:p>
            <a:pPr indent="-325755" lvl="0" marL="457200" rtl="0" algn="l">
              <a:lnSpc>
                <a:spcPct val="150000"/>
              </a:lnSpc>
              <a:spcBef>
                <a:spcPts val="0"/>
              </a:spcBef>
              <a:spcAft>
                <a:spcPts val="0"/>
              </a:spcAft>
              <a:buSzPct val="100000"/>
              <a:buChar char="●"/>
            </a:pPr>
            <a:r>
              <a:rPr lang="en"/>
              <a:t>What were the unemployment patterns for these states during these years? Did Florida and Texas perform better in this metric?</a:t>
            </a:r>
            <a:endParaRPr/>
          </a:p>
          <a:p>
            <a:pPr indent="-325755" lvl="0" marL="457200" rtl="0" algn="l">
              <a:lnSpc>
                <a:spcPct val="150000"/>
              </a:lnSpc>
              <a:spcBef>
                <a:spcPts val="0"/>
              </a:spcBef>
              <a:spcAft>
                <a:spcPts val="0"/>
              </a:spcAft>
              <a:buSzPct val="100000"/>
              <a:buChar char="●"/>
            </a:pPr>
            <a:r>
              <a:rPr lang="en"/>
              <a:t>Is there a relationship between GDP and Unemployment in these states?</a:t>
            </a:r>
            <a:endParaRPr/>
          </a:p>
          <a:p>
            <a:pPr indent="-325755" lvl="0" marL="457200" rtl="0" algn="l">
              <a:lnSpc>
                <a:spcPct val="150000"/>
              </a:lnSpc>
              <a:spcBef>
                <a:spcPts val="0"/>
              </a:spcBef>
              <a:spcAft>
                <a:spcPts val="0"/>
              </a:spcAft>
              <a:buSzPct val="100000"/>
              <a:buChar char="●"/>
            </a:pPr>
            <a:r>
              <a:rPr lang="en"/>
              <a:t>How did the pandemic affect Personal Income per capita in these states? Was there a notable difference?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Sources &amp; Variables</a:t>
            </a:r>
            <a:endParaRPr/>
          </a:p>
        </p:txBody>
      </p:sp>
      <p:sp>
        <p:nvSpPr>
          <p:cNvPr id="131" name="Google Shape;131;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Data Sources:</a:t>
            </a:r>
            <a:endParaRPr/>
          </a:p>
          <a:p>
            <a:pPr indent="-334327" lvl="0" marL="457200" rtl="0" algn="l">
              <a:spcBef>
                <a:spcPts val="1200"/>
              </a:spcBef>
              <a:spcAft>
                <a:spcPts val="0"/>
              </a:spcAft>
              <a:buSzPct val="100000"/>
              <a:buChar char="●"/>
            </a:pPr>
            <a:r>
              <a:rPr lang="en"/>
              <a:t>Bureau of Labor Statistics (BLS) for unemployment and sectoral data</a:t>
            </a:r>
            <a:endParaRPr/>
          </a:p>
          <a:p>
            <a:pPr indent="-334327" lvl="0" marL="457200" rtl="0" algn="l">
              <a:spcBef>
                <a:spcPts val="0"/>
              </a:spcBef>
              <a:spcAft>
                <a:spcPts val="0"/>
              </a:spcAft>
              <a:buSzPct val="100000"/>
              <a:buChar char="●"/>
            </a:pPr>
            <a:r>
              <a:rPr lang="en"/>
              <a:t>Bureau of Economic Analysis (BEA) for GDP by state and sector</a:t>
            </a:r>
            <a:endParaRPr/>
          </a:p>
          <a:p>
            <a:pPr indent="-334327" lvl="0" marL="457200" rtl="0" algn="l">
              <a:spcBef>
                <a:spcPts val="0"/>
              </a:spcBef>
              <a:spcAft>
                <a:spcPts val="0"/>
              </a:spcAft>
              <a:buSzPct val="100000"/>
              <a:buChar char="●"/>
            </a:pPr>
            <a:r>
              <a:rPr lang="en"/>
              <a:t>Census.Gov for Personal Income Per Capita by State</a:t>
            </a:r>
            <a:endParaRPr/>
          </a:p>
          <a:p>
            <a:pPr indent="0" lvl="0" marL="0" rtl="0" algn="l">
              <a:spcBef>
                <a:spcPts val="1200"/>
              </a:spcBef>
              <a:spcAft>
                <a:spcPts val="0"/>
              </a:spcAft>
              <a:buNone/>
            </a:pPr>
            <a:r>
              <a:rPr lang="en"/>
              <a:t>Variables:</a:t>
            </a:r>
            <a:endParaRPr/>
          </a:p>
          <a:p>
            <a:pPr indent="-334327" lvl="0" marL="457200" rtl="0" algn="l">
              <a:spcBef>
                <a:spcPts val="1200"/>
              </a:spcBef>
              <a:spcAft>
                <a:spcPts val="0"/>
              </a:spcAft>
              <a:buSzPct val="100000"/>
              <a:buChar char="●"/>
            </a:pPr>
            <a:r>
              <a:rPr lang="en"/>
              <a:t>GDP</a:t>
            </a:r>
            <a:endParaRPr/>
          </a:p>
          <a:p>
            <a:pPr indent="-334327" lvl="0" marL="457200" rtl="0" algn="l">
              <a:spcBef>
                <a:spcPts val="0"/>
              </a:spcBef>
              <a:spcAft>
                <a:spcPts val="0"/>
              </a:spcAft>
              <a:buSzPct val="100000"/>
              <a:buChar char="●"/>
            </a:pPr>
            <a:r>
              <a:rPr lang="en"/>
              <a:t>Unemployment Rates</a:t>
            </a:r>
            <a:endParaRPr/>
          </a:p>
          <a:p>
            <a:pPr indent="-334327" lvl="0" marL="457200" rtl="0" algn="l">
              <a:spcBef>
                <a:spcPts val="0"/>
              </a:spcBef>
              <a:spcAft>
                <a:spcPts val="0"/>
              </a:spcAft>
              <a:buSzPct val="100000"/>
              <a:buChar char="●"/>
            </a:pPr>
            <a:r>
              <a:rPr lang="en"/>
              <a:t>Personal Income Per Capita</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37" name="Google Shape;137;p24"/>
          <p:cNvSpPr txBox="1"/>
          <p:nvPr>
            <p:ph idx="1" type="body"/>
          </p:nvPr>
        </p:nvSpPr>
        <p:spPr>
          <a:xfrm>
            <a:off x="306900" y="1476525"/>
            <a:ext cx="8530200" cy="31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955"/>
              <a:t>Descriptive Statistics: Summary statistics (mean, standard deviation, min, max, quartiles) for GDP and unemployment rates across the selected states from 2020 to 2023.</a:t>
            </a:r>
            <a:endParaRPr sz="955"/>
          </a:p>
          <a:p>
            <a:pPr indent="0" lvl="0" marL="0" rtl="0" algn="l">
              <a:spcBef>
                <a:spcPts val="1200"/>
              </a:spcBef>
              <a:spcAft>
                <a:spcPts val="0"/>
              </a:spcAft>
              <a:buSzPts val="523"/>
              <a:buNone/>
            </a:pPr>
            <a:r>
              <a:rPr lang="en" sz="955"/>
              <a:t>Time Series Analysis: Examination of GDP and unemployment trends over time using line plots, comparing patterns across states.</a:t>
            </a:r>
            <a:endParaRPr sz="955"/>
          </a:p>
          <a:p>
            <a:pPr indent="0" lvl="0" marL="0" rtl="0" algn="l">
              <a:spcBef>
                <a:spcPts val="1200"/>
              </a:spcBef>
              <a:spcAft>
                <a:spcPts val="0"/>
              </a:spcAft>
              <a:buSzPts val="523"/>
              <a:buNone/>
            </a:pPr>
            <a:r>
              <a:rPr lang="en" sz="955"/>
              <a:t>Comparative Analysis: State-by-state comparisons using descriptive statistics and visualizations to assess the impacts of COVID-19 policies on economic sectors.</a:t>
            </a:r>
            <a:endParaRPr sz="955"/>
          </a:p>
          <a:p>
            <a:pPr indent="0" lvl="0" marL="0" rtl="0" algn="l">
              <a:spcBef>
                <a:spcPts val="1200"/>
              </a:spcBef>
              <a:spcAft>
                <a:spcPts val="0"/>
              </a:spcAft>
              <a:buSzPts val="523"/>
              <a:buNone/>
            </a:pPr>
            <a:r>
              <a:rPr lang="en" sz="955"/>
              <a:t>Boxplot Analysis: Used for unemployment rate data to visualize the distribution and to identify if the data follows a normal distribution, also for identifying any significant outliers.</a:t>
            </a:r>
            <a:endParaRPr sz="955"/>
          </a:p>
          <a:p>
            <a:pPr indent="0" lvl="0" marL="0" rtl="0" algn="l">
              <a:spcBef>
                <a:spcPts val="1200"/>
              </a:spcBef>
              <a:spcAft>
                <a:spcPts val="0"/>
              </a:spcAft>
              <a:buSzPts val="523"/>
              <a:buNone/>
            </a:pPr>
            <a:r>
              <a:rPr lang="en" sz="955"/>
              <a:t>Outlier Analysis: Unemployment and GDP rates across the states were visually assessed for outliers in boxplots and statistical summaries. </a:t>
            </a:r>
            <a:endParaRPr sz="955"/>
          </a:p>
          <a:p>
            <a:pPr indent="0" lvl="0" marL="0" rtl="0" algn="l">
              <a:spcBef>
                <a:spcPts val="1200"/>
              </a:spcBef>
              <a:spcAft>
                <a:spcPts val="1200"/>
              </a:spcAft>
              <a:buSzPts val="523"/>
              <a:buNone/>
            </a:pPr>
            <a:r>
              <a:rPr lang="en" sz="955"/>
              <a:t>Regression Analysis: Linear regression was performed between quarterly state GDP and state unemployment rates to examine the relationships and trends across states. Scatter plots with fitted regression lines were used to visualize the correlations.</a:t>
            </a:r>
            <a:endParaRPr sz="95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Unemployment Rates </a:t>
            </a:r>
            <a:r>
              <a:rPr lang="en"/>
              <a:t>Time Series Analysis</a:t>
            </a:r>
            <a:endParaRPr/>
          </a:p>
        </p:txBody>
      </p:sp>
      <p:pic>
        <p:nvPicPr>
          <p:cNvPr id="143" name="Google Shape;143;p25"/>
          <p:cNvPicPr preferRelativeResize="0"/>
          <p:nvPr/>
        </p:nvPicPr>
        <p:blipFill>
          <a:blip r:embed="rId3">
            <a:alphaModFix/>
          </a:blip>
          <a:stretch>
            <a:fillRect/>
          </a:stretch>
        </p:blipFill>
        <p:spPr>
          <a:xfrm>
            <a:off x="2235300" y="1144125"/>
            <a:ext cx="4451150" cy="391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Descriptive</a:t>
            </a:r>
            <a:r>
              <a:rPr lang="en"/>
              <a:t> Analysis:Unemployment</a:t>
            </a:r>
            <a:endParaRPr/>
          </a:p>
        </p:txBody>
      </p:sp>
      <p:pic>
        <p:nvPicPr>
          <p:cNvPr id="149" name="Google Shape;149;p26"/>
          <p:cNvPicPr preferRelativeResize="0"/>
          <p:nvPr/>
        </p:nvPicPr>
        <p:blipFill>
          <a:blip r:embed="rId3">
            <a:alphaModFix/>
          </a:blip>
          <a:stretch>
            <a:fillRect/>
          </a:stretch>
        </p:blipFill>
        <p:spPr>
          <a:xfrm>
            <a:off x="421575" y="1806512"/>
            <a:ext cx="5173601" cy="2445525"/>
          </a:xfrm>
          <a:prstGeom prst="rect">
            <a:avLst/>
          </a:prstGeom>
          <a:noFill/>
          <a:ln>
            <a:noFill/>
          </a:ln>
        </p:spPr>
      </p:pic>
      <p:pic>
        <p:nvPicPr>
          <p:cNvPr id="150" name="Google Shape;150;p26"/>
          <p:cNvPicPr preferRelativeResize="0"/>
          <p:nvPr/>
        </p:nvPicPr>
        <p:blipFill>
          <a:blip r:embed="rId4">
            <a:alphaModFix/>
          </a:blip>
          <a:stretch>
            <a:fillRect/>
          </a:stretch>
        </p:blipFill>
        <p:spPr>
          <a:xfrm>
            <a:off x="6259725" y="2320138"/>
            <a:ext cx="1562100" cy="103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87900" y="36497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600"/>
              <a:t>Unemployment Rates Box Plots</a:t>
            </a:r>
            <a:endParaRPr sz="3600"/>
          </a:p>
        </p:txBody>
      </p:sp>
      <p:pic>
        <p:nvPicPr>
          <p:cNvPr id="156" name="Google Shape;156;p27"/>
          <p:cNvPicPr preferRelativeResize="0"/>
          <p:nvPr/>
        </p:nvPicPr>
        <p:blipFill>
          <a:blip r:embed="rId3">
            <a:alphaModFix/>
          </a:blip>
          <a:stretch>
            <a:fillRect/>
          </a:stretch>
        </p:blipFill>
        <p:spPr>
          <a:xfrm>
            <a:off x="2090975" y="1051075"/>
            <a:ext cx="5084364" cy="3867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GDP Time Series Analysis</a:t>
            </a:r>
            <a:endParaRPr sz="3200"/>
          </a:p>
        </p:txBody>
      </p:sp>
      <p:pic>
        <p:nvPicPr>
          <p:cNvPr id="162" name="Google Shape;162;p28"/>
          <p:cNvPicPr preferRelativeResize="0"/>
          <p:nvPr/>
        </p:nvPicPr>
        <p:blipFill>
          <a:blip r:embed="rId3">
            <a:alphaModFix/>
          </a:blip>
          <a:stretch>
            <a:fillRect/>
          </a:stretch>
        </p:blipFill>
        <p:spPr>
          <a:xfrm>
            <a:off x="1103375" y="1233150"/>
            <a:ext cx="6937250" cy="364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87900" y="351700"/>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Comparative Analysis: </a:t>
            </a:r>
            <a:endParaRPr/>
          </a:p>
          <a:p>
            <a:pPr indent="0" lvl="0" marL="0" rtl="0" algn="l">
              <a:spcBef>
                <a:spcPts val="0"/>
              </a:spcBef>
              <a:spcAft>
                <a:spcPts val="0"/>
              </a:spcAft>
              <a:buNone/>
            </a:pPr>
            <a:r>
              <a:rPr lang="en"/>
              <a:t>GDP Contribution by Sector in </a:t>
            </a:r>
            <a:r>
              <a:rPr lang="en"/>
              <a:t>California</a:t>
            </a:r>
            <a:endParaRPr/>
          </a:p>
        </p:txBody>
      </p:sp>
      <p:pic>
        <p:nvPicPr>
          <p:cNvPr id="168" name="Google Shape;168;p29"/>
          <p:cNvPicPr preferRelativeResize="0"/>
          <p:nvPr/>
        </p:nvPicPr>
        <p:blipFill>
          <a:blip r:embed="rId3">
            <a:alphaModFix/>
          </a:blip>
          <a:stretch>
            <a:fillRect/>
          </a:stretch>
        </p:blipFill>
        <p:spPr>
          <a:xfrm>
            <a:off x="976875" y="1037800"/>
            <a:ext cx="7190249" cy="3812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87900" y="3118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Comparative Analysis: </a:t>
            </a:r>
            <a:endParaRPr/>
          </a:p>
          <a:p>
            <a:pPr indent="0" lvl="0" marL="0" rtl="0" algn="l">
              <a:spcBef>
                <a:spcPts val="0"/>
              </a:spcBef>
              <a:spcAft>
                <a:spcPts val="0"/>
              </a:spcAft>
              <a:buNone/>
            </a:pPr>
            <a:r>
              <a:rPr lang="en"/>
              <a:t>GDP Contribution by Sector in Florida</a:t>
            </a:r>
            <a:endParaRPr/>
          </a:p>
        </p:txBody>
      </p:sp>
      <p:pic>
        <p:nvPicPr>
          <p:cNvPr id="174" name="Google Shape;174;p30"/>
          <p:cNvPicPr preferRelativeResize="0"/>
          <p:nvPr/>
        </p:nvPicPr>
        <p:blipFill>
          <a:blip r:embed="rId3">
            <a:alphaModFix/>
          </a:blip>
          <a:stretch>
            <a:fillRect/>
          </a:stretch>
        </p:blipFill>
        <p:spPr>
          <a:xfrm>
            <a:off x="1025099" y="1144125"/>
            <a:ext cx="6909475" cy="3706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480925" y="3517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Comparative Analysis: </a:t>
            </a:r>
            <a:endParaRPr/>
          </a:p>
          <a:p>
            <a:pPr indent="0" lvl="0" marL="0" rtl="0" algn="l">
              <a:spcBef>
                <a:spcPts val="0"/>
              </a:spcBef>
              <a:spcAft>
                <a:spcPts val="0"/>
              </a:spcAft>
              <a:buNone/>
            </a:pPr>
            <a:r>
              <a:rPr lang="en"/>
              <a:t>GDP Contribution by Sector in New York</a:t>
            </a:r>
            <a:endParaRPr/>
          </a:p>
        </p:txBody>
      </p:sp>
      <p:pic>
        <p:nvPicPr>
          <p:cNvPr id="180" name="Google Shape;180;p31"/>
          <p:cNvPicPr preferRelativeResize="0"/>
          <p:nvPr/>
        </p:nvPicPr>
        <p:blipFill>
          <a:blip r:embed="rId3">
            <a:alphaModFix/>
          </a:blip>
          <a:stretch>
            <a:fillRect/>
          </a:stretch>
        </p:blipFill>
        <p:spPr>
          <a:xfrm>
            <a:off x="1063250" y="1292275"/>
            <a:ext cx="6802325" cy="364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555600"/>
            <a:ext cx="8370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Project Outline</a:t>
            </a:r>
            <a:endParaRPr/>
          </a:p>
        </p:txBody>
      </p:sp>
      <p:sp>
        <p:nvSpPr>
          <p:cNvPr id="71" name="Google Shape;71;p14"/>
          <p:cNvSpPr txBox="1"/>
          <p:nvPr>
            <p:ph idx="1" type="body"/>
          </p:nvPr>
        </p:nvSpPr>
        <p:spPr>
          <a:xfrm>
            <a:off x="387900" y="1594025"/>
            <a:ext cx="79644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project examines the economic consequences of COVID-19 in five key U.S. states:</a:t>
            </a:r>
            <a:endParaRPr/>
          </a:p>
          <a:p>
            <a:pPr indent="0" lvl="0" marL="0" rtl="0" algn="l">
              <a:spcBef>
                <a:spcPts val="1200"/>
              </a:spcBef>
              <a:spcAft>
                <a:spcPts val="0"/>
              </a:spcAft>
              <a:buNone/>
            </a:pPr>
            <a:r>
              <a:rPr lang="en"/>
              <a:t>California, Florida, New York, Texas, and Washington</a:t>
            </a:r>
            <a:endParaRPr/>
          </a:p>
          <a:p>
            <a:pPr indent="0" lvl="0" marL="0" rtl="0" algn="l">
              <a:spcBef>
                <a:spcPts val="1200"/>
              </a:spcBef>
              <a:spcAft>
                <a:spcPts val="0"/>
              </a:spcAft>
              <a:buNone/>
            </a:pPr>
            <a:r>
              <a:rPr lang="en"/>
              <a:t>These states were selected due to their differing approaches to policy regarding COVID. </a:t>
            </a:r>
            <a:endParaRPr/>
          </a:p>
          <a:p>
            <a:pPr indent="0" lvl="0" marL="0" rtl="0" algn="l">
              <a:spcBef>
                <a:spcPts val="1200"/>
              </a:spcBef>
              <a:spcAft>
                <a:spcPts val="0"/>
              </a:spcAft>
              <a:buNone/>
            </a:pPr>
            <a:r>
              <a:rPr lang="en"/>
              <a:t>Our analysis will examine the following variables:</a:t>
            </a:r>
            <a:endParaRPr/>
          </a:p>
          <a:p>
            <a:pPr indent="-304800" lvl="0" marL="457200" rtl="0" algn="l">
              <a:spcBef>
                <a:spcPts val="1200"/>
              </a:spcBef>
              <a:spcAft>
                <a:spcPts val="0"/>
              </a:spcAft>
              <a:buSzPts val="1200"/>
              <a:buChar char="●"/>
            </a:pPr>
            <a:r>
              <a:rPr lang="en"/>
              <a:t>Unemployment</a:t>
            </a:r>
            <a:endParaRPr/>
          </a:p>
          <a:p>
            <a:pPr indent="-304800" lvl="0" marL="457200" rtl="0" algn="l">
              <a:spcBef>
                <a:spcPts val="0"/>
              </a:spcBef>
              <a:spcAft>
                <a:spcPts val="0"/>
              </a:spcAft>
              <a:buSzPts val="1200"/>
              <a:buChar char="●"/>
            </a:pPr>
            <a:r>
              <a:rPr lang="en"/>
              <a:t>GDP growth and trends</a:t>
            </a:r>
            <a:endParaRPr/>
          </a:p>
          <a:p>
            <a:pPr indent="-304800" lvl="0" marL="457200" rtl="0" algn="l">
              <a:spcBef>
                <a:spcPts val="0"/>
              </a:spcBef>
              <a:spcAft>
                <a:spcPts val="0"/>
              </a:spcAft>
              <a:buSzPts val="1200"/>
              <a:buChar char="●"/>
            </a:pPr>
            <a:r>
              <a:rPr lang="en"/>
              <a:t>Personal Income per Capita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Comparative Analysis: </a:t>
            </a:r>
            <a:endParaRPr/>
          </a:p>
          <a:p>
            <a:pPr indent="0" lvl="0" marL="0" rtl="0" algn="l">
              <a:spcBef>
                <a:spcPts val="0"/>
              </a:spcBef>
              <a:spcAft>
                <a:spcPts val="0"/>
              </a:spcAft>
              <a:buNone/>
            </a:pPr>
            <a:r>
              <a:rPr lang="en"/>
              <a:t>GDP Contribution by Sector in Texas</a:t>
            </a:r>
            <a:endParaRPr/>
          </a:p>
        </p:txBody>
      </p:sp>
      <p:pic>
        <p:nvPicPr>
          <p:cNvPr id="186" name="Google Shape;186;p32"/>
          <p:cNvPicPr preferRelativeResize="0"/>
          <p:nvPr/>
        </p:nvPicPr>
        <p:blipFill>
          <a:blip r:embed="rId3">
            <a:alphaModFix/>
          </a:blip>
          <a:stretch>
            <a:fillRect/>
          </a:stretch>
        </p:blipFill>
        <p:spPr>
          <a:xfrm>
            <a:off x="923700" y="1144125"/>
            <a:ext cx="6897850" cy="370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Comparative Analysis: </a:t>
            </a:r>
            <a:endParaRPr/>
          </a:p>
          <a:p>
            <a:pPr indent="0" lvl="0" marL="0" rtl="0" algn="l">
              <a:spcBef>
                <a:spcPts val="0"/>
              </a:spcBef>
              <a:spcAft>
                <a:spcPts val="0"/>
              </a:spcAft>
              <a:buNone/>
            </a:pPr>
            <a:r>
              <a:rPr lang="en"/>
              <a:t>GDP Contribution by Sector in Washington</a:t>
            </a:r>
            <a:endParaRPr/>
          </a:p>
        </p:txBody>
      </p:sp>
      <p:pic>
        <p:nvPicPr>
          <p:cNvPr id="192" name="Google Shape;192;p33"/>
          <p:cNvPicPr preferRelativeResize="0"/>
          <p:nvPr/>
        </p:nvPicPr>
        <p:blipFill>
          <a:blip r:embed="rId3">
            <a:alphaModFix/>
          </a:blip>
          <a:stretch>
            <a:fillRect/>
          </a:stretch>
        </p:blipFill>
        <p:spPr>
          <a:xfrm>
            <a:off x="1128038" y="1210575"/>
            <a:ext cx="6887926" cy="369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87900" y="3251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Linear Regression: </a:t>
            </a:r>
            <a:endParaRPr/>
          </a:p>
          <a:p>
            <a:pPr indent="0" lvl="0" marL="0" rtl="0" algn="l">
              <a:spcBef>
                <a:spcPts val="0"/>
              </a:spcBef>
              <a:spcAft>
                <a:spcPts val="0"/>
              </a:spcAft>
              <a:buNone/>
            </a:pPr>
            <a:r>
              <a:rPr lang="en"/>
              <a:t>GDP vs. Unemployment in California</a:t>
            </a:r>
            <a:endParaRPr/>
          </a:p>
        </p:txBody>
      </p:sp>
      <p:pic>
        <p:nvPicPr>
          <p:cNvPr id="198" name="Google Shape;198;p34"/>
          <p:cNvPicPr preferRelativeResize="0"/>
          <p:nvPr/>
        </p:nvPicPr>
        <p:blipFill>
          <a:blip r:embed="rId3">
            <a:alphaModFix/>
          </a:blip>
          <a:stretch>
            <a:fillRect/>
          </a:stretch>
        </p:blipFill>
        <p:spPr>
          <a:xfrm>
            <a:off x="2218188" y="1144125"/>
            <a:ext cx="4707624" cy="378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87900" y="25867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Linear Regression: </a:t>
            </a:r>
            <a:endParaRPr/>
          </a:p>
          <a:p>
            <a:pPr indent="0" lvl="0" marL="0" rtl="0" algn="l">
              <a:spcBef>
                <a:spcPts val="0"/>
              </a:spcBef>
              <a:spcAft>
                <a:spcPts val="0"/>
              </a:spcAft>
              <a:buNone/>
            </a:pPr>
            <a:r>
              <a:rPr lang="en"/>
              <a:t>GDP vs. Unemployment in Texas</a:t>
            </a:r>
            <a:endParaRPr/>
          </a:p>
        </p:txBody>
      </p:sp>
      <p:pic>
        <p:nvPicPr>
          <p:cNvPr id="204" name="Google Shape;204;p35"/>
          <p:cNvPicPr preferRelativeResize="0"/>
          <p:nvPr/>
        </p:nvPicPr>
        <p:blipFill>
          <a:blip r:embed="rId3">
            <a:alphaModFix/>
          </a:blip>
          <a:stretch>
            <a:fillRect/>
          </a:stretch>
        </p:blipFill>
        <p:spPr>
          <a:xfrm>
            <a:off x="2201663" y="1011250"/>
            <a:ext cx="4740675" cy="381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87900" y="2719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Linear Regression: </a:t>
            </a:r>
            <a:endParaRPr/>
          </a:p>
          <a:p>
            <a:pPr indent="0" lvl="0" marL="0" rtl="0" algn="l">
              <a:spcBef>
                <a:spcPts val="0"/>
              </a:spcBef>
              <a:spcAft>
                <a:spcPts val="0"/>
              </a:spcAft>
              <a:buNone/>
            </a:pPr>
            <a:r>
              <a:rPr lang="en"/>
              <a:t>GDP vs. Unemployment in Florida</a:t>
            </a:r>
            <a:endParaRPr/>
          </a:p>
        </p:txBody>
      </p:sp>
      <p:pic>
        <p:nvPicPr>
          <p:cNvPr id="210" name="Google Shape;210;p36"/>
          <p:cNvPicPr preferRelativeResize="0"/>
          <p:nvPr/>
        </p:nvPicPr>
        <p:blipFill>
          <a:blip r:embed="rId3">
            <a:alphaModFix/>
          </a:blip>
          <a:stretch>
            <a:fillRect/>
          </a:stretch>
        </p:blipFill>
        <p:spPr>
          <a:xfrm>
            <a:off x="2054050" y="1011200"/>
            <a:ext cx="4823251" cy="388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87900" y="324000"/>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Linear Regression: </a:t>
            </a:r>
            <a:endParaRPr/>
          </a:p>
          <a:p>
            <a:pPr indent="0" lvl="0" marL="0" rtl="0" algn="l">
              <a:spcBef>
                <a:spcPts val="0"/>
              </a:spcBef>
              <a:spcAft>
                <a:spcPts val="0"/>
              </a:spcAft>
              <a:buNone/>
            </a:pPr>
            <a:r>
              <a:rPr lang="en"/>
              <a:t>GDP vs. Unemployment in New York</a:t>
            </a:r>
            <a:endParaRPr/>
          </a:p>
        </p:txBody>
      </p:sp>
      <p:pic>
        <p:nvPicPr>
          <p:cNvPr id="216" name="Google Shape;216;p37"/>
          <p:cNvPicPr preferRelativeResize="0"/>
          <p:nvPr/>
        </p:nvPicPr>
        <p:blipFill>
          <a:blip r:embed="rId3">
            <a:alphaModFix/>
          </a:blip>
          <a:stretch>
            <a:fillRect/>
          </a:stretch>
        </p:blipFill>
        <p:spPr>
          <a:xfrm>
            <a:off x="2152125" y="1076550"/>
            <a:ext cx="4839751" cy="3894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87900" y="232100"/>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Linear Regression: </a:t>
            </a:r>
            <a:endParaRPr/>
          </a:p>
          <a:p>
            <a:pPr indent="0" lvl="0" marL="0" rtl="0" algn="l">
              <a:spcBef>
                <a:spcPts val="0"/>
              </a:spcBef>
              <a:spcAft>
                <a:spcPts val="0"/>
              </a:spcAft>
              <a:buNone/>
            </a:pPr>
            <a:r>
              <a:rPr lang="en"/>
              <a:t>GDP vs. Unemployment in Washington</a:t>
            </a:r>
            <a:endParaRPr/>
          </a:p>
        </p:txBody>
      </p:sp>
      <p:pic>
        <p:nvPicPr>
          <p:cNvPr id="222" name="Google Shape;222;p38"/>
          <p:cNvPicPr preferRelativeResize="0"/>
          <p:nvPr/>
        </p:nvPicPr>
        <p:blipFill rotWithShape="1">
          <a:blip r:embed="rId3">
            <a:alphaModFix/>
          </a:blip>
          <a:srcRect b="0" l="0" r="0" t="0"/>
          <a:stretch/>
        </p:blipFill>
        <p:spPr>
          <a:xfrm>
            <a:off x="2015275" y="1024500"/>
            <a:ext cx="4847065" cy="3900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87900" y="1656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Box Plot- Personal Income By State</a:t>
            </a:r>
            <a:endParaRPr/>
          </a:p>
        </p:txBody>
      </p:sp>
      <p:pic>
        <p:nvPicPr>
          <p:cNvPr id="228" name="Google Shape;228;p39"/>
          <p:cNvPicPr preferRelativeResize="0"/>
          <p:nvPr/>
        </p:nvPicPr>
        <p:blipFill>
          <a:blip r:embed="rId3">
            <a:alphaModFix/>
          </a:blip>
          <a:stretch>
            <a:fillRect/>
          </a:stretch>
        </p:blipFill>
        <p:spPr>
          <a:xfrm>
            <a:off x="2020200" y="971350"/>
            <a:ext cx="5103600" cy="392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87900" y="3118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Time Series Analysis:</a:t>
            </a:r>
            <a:endParaRPr/>
          </a:p>
          <a:p>
            <a:pPr indent="0" lvl="0" marL="0" rtl="0" algn="l">
              <a:spcBef>
                <a:spcPts val="0"/>
              </a:spcBef>
              <a:spcAft>
                <a:spcPts val="0"/>
              </a:spcAft>
              <a:buNone/>
            </a:pPr>
            <a:r>
              <a:rPr lang="en"/>
              <a:t>Personal Income Per Capita by State</a:t>
            </a:r>
            <a:endParaRPr/>
          </a:p>
        </p:txBody>
      </p:sp>
      <p:pic>
        <p:nvPicPr>
          <p:cNvPr id="234" name="Google Shape;234;p40"/>
          <p:cNvPicPr preferRelativeResize="0"/>
          <p:nvPr/>
        </p:nvPicPr>
        <p:blipFill>
          <a:blip r:embed="rId3">
            <a:alphaModFix/>
          </a:blip>
          <a:stretch>
            <a:fillRect/>
          </a:stretch>
        </p:blipFill>
        <p:spPr>
          <a:xfrm>
            <a:off x="1331838" y="997925"/>
            <a:ext cx="6480325" cy="386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40" name="Google Shape;240;p41"/>
          <p:cNvSpPr txBox="1"/>
          <p:nvPr>
            <p:ph idx="1" type="body"/>
          </p:nvPr>
        </p:nvSpPr>
        <p:spPr>
          <a:xfrm>
            <a:off x="387900" y="129044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b="1" lang="en" sz="920"/>
              <a:t>GDP Trends (2020-2023):</a:t>
            </a:r>
            <a:endParaRPr b="1" sz="920"/>
          </a:p>
          <a:p>
            <a:pPr indent="-287020" lvl="0" marL="457200" rtl="0" algn="l">
              <a:spcBef>
                <a:spcPts val="1200"/>
              </a:spcBef>
              <a:spcAft>
                <a:spcPts val="0"/>
              </a:spcAft>
              <a:buSzPts val="920"/>
              <a:buChar char="●"/>
            </a:pPr>
            <a:r>
              <a:rPr lang="en" sz="920"/>
              <a:t>All states experienced a GDP decline in Q2 2020, with Florida and Texas adding more to their GDP than states with stricter measures like New York and California. By 2023, lenient states showed steadier GDP growth, indicating more economic resilience throughout the pandemic.</a:t>
            </a:r>
            <a:endParaRPr sz="920"/>
          </a:p>
          <a:p>
            <a:pPr indent="0" lvl="0" marL="0" rtl="0" algn="l">
              <a:spcBef>
                <a:spcPts val="1200"/>
              </a:spcBef>
              <a:spcAft>
                <a:spcPts val="0"/>
              </a:spcAft>
              <a:buSzPts val="440"/>
              <a:buNone/>
            </a:pPr>
            <a:r>
              <a:rPr b="1" lang="en" sz="920"/>
              <a:t>Unemployment Patterns:</a:t>
            </a:r>
            <a:endParaRPr b="1" sz="920"/>
          </a:p>
          <a:p>
            <a:pPr indent="-287020" lvl="0" marL="457200" rtl="0" algn="l">
              <a:spcBef>
                <a:spcPts val="1200"/>
              </a:spcBef>
              <a:spcAft>
                <a:spcPts val="0"/>
              </a:spcAft>
              <a:buSzPts val="920"/>
              <a:buChar char="●"/>
            </a:pPr>
            <a:r>
              <a:rPr lang="en" sz="920"/>
              <a:t>Unemployment rates sharply increased in all states on April 2020. Afterward, there was a general decline in unemployment in all states until August/September 2022, where we see more fluctuation in rates.</a:t>
            </a:r>
            <a:endParaRPr sz="920"/>
          </a:p>
          <a:p>
            <a:pPr indent="-287020" lvl="0" marL="457200" rtl="0" algn="l">
              <a:spcBef>
                <a:spcPts val="0"/>
              </a:spcBef>
              <a:spcAft>
                <a:spcPts val="0"/>
              </a:spcAft>
              <a:buSzPts val="920"/>
              <a:buChar char="●"/>
            </a:pPr>
            <a:r>
              <a:rPr lang="en" sz="920"/>
              <a:t>Florida maintained the lowest unemployment rate for the majority of 2020 - 2023. By December 2023, FL’s unemployment rate was closest to the pre-pandemic rate.</a:t>
            </a:r>
            <a:endParaRPr sz="920"/>
          </a:p>
          <a:p>
            <a:pPr indent="0" lvl="0" marL="0" rtl="0" algn="l">
              <a:spcBef>
                <a:spcPts val="1200"/>
              </a:spcBef>
              <a:spcAft>
                <a:spcPts val="0"/>
              </a:spcAft>
              <a:buSzPts val="440"/>
              <a:buNone/>
            </a:pPr>
            <a:r>
              <a:rPr b="1" lang="en" sz="920"/>
              <a:t>Relationship Between GDP and Unemployment:</a:t>
            </a:r>
            <a:endParaRPr b="1" sz="920"/>
          </a:p>
          <a:p>
            <a:pPr indent="-287020" lvl="0" marL="457200" rtl="0" algn="l">
              <a:spcBef>
                <a:spcPts val="1200"/>
              </a:spcBef>
              <a:spcAft>
                <a:spcPts val="0"/>
              </a:spcAft>
              <a:buSzPts val="920"/>
              <a:buChar char="●"/>
            </a:pPr>
            <a:r>
              <a:rPr lang="en" sz="920"/>
              <a:t>A moderate-to-high negative correlation was observed between GDP and unemployment rates in NY and CA. This relationship was less pronounced in FL, TX and WA.</a:t>
            </a:r>
            <a:endParaRPr sz="920"/>
          </a:p>
          <a:p>
            <a:pPr indent="0" lvl="0" marL="0" rtl="0" algn="l">
              <a:spcBef>
                <a:spcPts val="1200"/>
              </a:spcBef>
              <a:spcAft>
                <a:spcPts val="0"/>
              </a:spcAft>
              <a:buSzPts val="440"/>
              <a:buNone/>
            </a:pPr>
            <a:r>
              <a:rPr b="1" lang="en" sz="920"/>
              <a:t>Impact on Personal Income Per Capita:</a:t>
            </a:r>
            <a:endParaRPr b="1" sz="920"/>
          </a:p>
          <a:p>
            <a:pPr indent="-287020" lvl="0" marL="457200" rtl="0" algn="l">
              <a:spcBef>
                <a:spcPts val="1200"/>
              </a:spcBef>
              <a:spcAft>
                <a:spcPts val="0"/>
              </a:spcAft>
              <a:buSzPts val="920"/>
              <a:buChar char="●"/>
            </a:pPr>
            <a:r>
              <a:rPr lang="en" sz="920"/>
              <a:t>We see a lot of </a:t>
            </a:r>
            <a:r>
              <a:rPr lang="en" sz="920"/>
              <a:t>fluctuations in per capita Personal Income between Q1 2020 and Q1 2021. Following that, all states exhibit a gradual incline.</a:t>
            </a:r>
            <a:endParaRPr sz="920"/>
          </a:p>
          <a:p>
            <a:pPr indent="0" lvl="0" marL="0" rtl="0" algn="l">
              <a:spcBef>
                <a:spcPts val="1200"/>
              </a:spcBef>
              <a:spcAft>
                <a:spcPts val="1200"/>
              </a:spcAft>
              <a:buSzPts val="440"/>
              <a:buNone/>
            </a:pPr>
            <a:r>
              <a:t/>
            </a:r>
            <a:endParaRPr sz="8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60950" y="45140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COVID’s Public Health Impact</a:t>
            </a:r>
            <a:endParaRPr/>
          </a:p>
        </p:txBody>
      </p:sp>
      <p:pic>
        <p:nvPicPr>
          <p:cNvPr id="77" name="Google Shape;77;p15"/>
          <p:cNvPicPr preferRelativeResize="0"/>
          <p:nvPr/>
        </p:nvPicPr>
        <p:blipFill>
          <a:blip r:embed="rId3">
            <a:alphaModFix/>
          </a:blip>
          <a:stretch>
            <a:fillRect/>
          </a:stretch>
        </p:blipFill>
        <p:spPr>
          <a:xfrm>
            <a:off x="130250" y="1358900"/>
            <a:ext cx="4518799" cy="3305124"/>
          </a:xfrm>
          <a:prstGeom prst="rect">
            <a:avLst/>
          </a:prstGeom>
          <a:noFill/>
          <a:ln>
            <a:noFill/>
          </a:ln>
        </p:spPr>
      </p:pic>
      <p:pic>
        <p:nvPicPr>
          <p:cNvPr id="78" name="Google Shape;78;p15"/>
          <p:cNvPicPr preferRelativeResize="0"/>
          <p:nvPr/>
        </p:nvPicPr>
        <p:blipFill>
          <a:blip r:embed="rId4">
            <a:alphaModFix/>
          </a:blip>
          <a:stretch>
            <a:fillRect/>
          </a:stretch>
        </p:blipFill>
        <p:spPr>
          <a:xfrm>
            <a:off x="4700750" y="1358900"/>
            <a:ext cx="4346499" cy="3305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460950" y="127840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State Responses to the COVID-19 Pandemic</a:t>
            </a:r>
            <a:endParaRPr/>
          </a:p>
        </p:txBody>
      </p:sp>
      <p:pic>
        <p:nvPicPr>
          <p:cNvPr id="84" name="Google Shape;84;p16"/>
          <p:cNvPicPr preferRelativeResize="0"/>
          <p:nvPr/>
        </p:nvPicPr>
        <p:blipFill>
          <a:blip r:embed="rId3">
            <a:alphaModFix/>
          </a:blip>
          <a:stretch>
            <a:fillRect/>
          </a:stretch>
        </p:blipFill>
        <p:spPr>
          <a:xfrm>
            <a:off x="2766787" y="2373050"/>
            <a:ext cx="3610417" cy="216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555600"/>
            <a:ext cx="5566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California (Strict State)</a:t>
            </a:r>
            <a:endParaRPr/>
          </a:p>
        </p:txBody>
      </p:sp>
      <p:sp>
        <p:nvSpPr>
          <p:cNvPr id="90" name="Google Shape;90;p17"/>
          <p:cNvSpPr txBox="1"/>
          <p:nvPr>
            <p:ph idx="1" type="body"/>
          </p:nvPr>
        </p:nvSpPr>
        <p:spPr>
          <a:xfrm>
            <a:off x="162325" y="1594025"/>
            <a:ext cx="4620000" cy="2900700"/>
          </a:xfrm>
          <a:prstGeom prst="rect">
            <a:avLst/>
          </a:prstGeom>
        </p:spPr>
        <p:txBody>
          <a:bodyPr anchorCtr="0" anchor="t" bIns="91425" lIns="91425" spcFirstLastPara="1" rIns="91425" wrap="square" tIns="91425">
            <a:noAutofit/>
          </a:bodyPr>
          <a:lstStyle/>
          <a:p>
            <a:pPr indent="-299720" lvl="0" marL="457200" rtl="0" algn="l">
              <a:lnSpc>
                <a:spcPct val="150000"/>
              </a:lnSpc>
              <a:spcBef>
                <a:spcPts val="0"/>
              </a:spcBef>
              <a:spcAft>
                <a:spcPts val="0"/>
              </a:spcAft>
              <a:buSzPts val="1120"/>
              <a:buChar char="●"/>
            </a:pPr>
            <a:r>
              <a:rPr lang="en" sz="1120"/>
              <a:t>Stay at home ordered 3/19/20. Officially lifted 1/25/21. </a:t>
            </a:r>
            <a:endParaRPr sz="1120"/>
          </a:p>
          <a:p>
            <a:pPr indent="-299720" lvl="0" marL="457200" rtl="0" algn="l">
              <a:lnSpc>
                <a:spcPct val="150000"/>
              </a:lnSpc>
              <a:spcBef>
                <a:spcPts val="0"/>
              </a:spcBef>
              <a:spcAft>
                <a:spcPts val="0"/>
              </a:spcAft>
              <a:buSzPts val="1120"/>
              <a:buChar char="●"/>
            </a:pPr>
            <a:r>
              <a:rPr lang="en" sz="1120"/>
              <a:t>Total number of days: 312 days</a:t>
            </a:r>
            <a:endParaRPr sz="1120"/>
          </a:p>
          <a:p>
            <a:pPr indent="-299720" lvl="0" marL="457200" rtl="0" algn="l">
              <a:lnSpc>
                <a:spcPct val="150000"/>
              </a:lnSpc>
              <a:spcBef>
                <a:spcPts val="0"/>
              </a:spcBef>
              <a:spcAft>
                <a:spcPts val="0"/>
              </a:spcAft>
              <a:buSzPts val="1120"/>
              <a:buChar char="●"/>
            </a:pPr>
            <a:r>
              <a:rPr lang="en" sz="1120"/>
              <a:t>Banned all public gatherings. </a:t>
            </a:r>
            <a:endParaRPr sz="1120"/>
          </a:p>
          <a:p>
            <a:pPr indent="-299720" lvl="0" marL="457200" rtl="0" algn="l">
              <a:lnSpc>
                <a:spcPct val="150000"/>
              </a:lnSpc>
              <a:spcBef>
                <a:spcPts val="0"/>
              </a:spcBef>
              <a:spcAft>
                <a:spcPts val="0"/>
              </a:spcAft>
              <a:buSzPts val="1120"/>
              <a:buChar char="●"/>
            </a:pPr>
            <a:r>
              <a:rPr lang="en" sz="1120"/>
              <a:t>Lifted Ban 4/15/21 based on risk analysis tier system.</a:t>
            </a:r>
            <a:endParaRPr sz="1120"/>
          </a:p>
          <a:p>
            <a:pPr indent="-299720" lvl="0" marL="457200" rtl="0" algn="l">
              <a:lnSpc>
                <a:spcPct val="150000"/>
              </a:lnSpc>
              <a:spcBef>
                <a:spcPts val="0"/>
              </a:spcBef>
              <a:spcAft>
                <a:spcPts val="0"/>
              </a:spcAft>
              <a:buSzPts val="1120"/>
              <a:buChar char="●"/>
            </a:pPr>
            <a:r>
              <a:rPr lang="en" sz="1120"/>
              <a:t>Face coverings mandatory as of 6/18/20. </a:t>
            </a:r>
            <a:endParaRPr sz="1120"/>
          </a:p>
          <a:p>
            <a:pPr indent="-299720" lvl="0" marL="457200" rtl="0" algn="l">
              <a:lnSpc>
                <a:spcPct val="150000"/>
              </a:lnSpc>
              <a:spcBef>
                <a:spcPts val="0"/>
              </a:spcBef>
              <a:spcAft>
                <a:spcPts val="0"/>
              </a:spcAft>
              <a:buSzPts val="1120"/>
              <a:buChar char="●"/>
            </a:pPr>
            <a:r>
              <a:rPr lang="en" sz="1120"/>
              <a:t>Lifted Face Cover Order on 3/01/22 under certain circumstances; still required in places like public </a:t>
            </a:r>
            <a:r>
              <a:rPr lang="en" sz="1120"/>
              <a:t>transit</a:t>
            </a:r>
            <a:r>
              <a:rPr lang="en" sz="1120"/>
              <a:t>, health care settings, etc.</a:t>
            </a:r>
            <a:endParaRPr sz="1120"/>
          </a:p>
          <a:p>
            <a:pPr indent="-299720" lvl="0" marL="457200" rtl="0" algn="l">
              <a:lnSpc>
                <a:spcPct val="150000"/>
              </a:lnSpc>
              <a:spcBef>
                <a:spcPts val="0"/>
              </a:spcBef>
              <a:spcAft>
                <a:spcPts val="0"/>
              </a:spcAft>
              <a:buSzPts val="1120"/>
              <a:buChar char="●"/>
            </a:pPr>
            <a:r>
              <a:rPr lang="en" sz="1120"/>
              <a:t>Schools reopened for in-person learning in Fall 2021.</a:t>
            </a:r>
            <a:endParaRPr sz="1120"/>
          </a:p>
          <a:p>
            <a:pPr indent="-299720" lvl="0" marL="457200" rtl="0" algn="l">
              <a:lnSpc>
                <a:spcPct val="150000"/>
              </a:lnSpc>
              <a:spcBef>
                <a:spcPts val="0"/>
              </a:spcBef>
              <a:spcAft>
                <a:spcPts val="0"/>
              </a:spcAft>
              <a:buSzPts val="1120"/>
              <a:buChar char="●"/>
            </a:pPr>
            <a:r>
              <a:rPr lang="en" sz="1120"/>
              <a:t>Most COVID-19 restrictions lifted 6/15/21.</a:t>
            </a:r>
            <a:endParaRPr sz="1120"/>
          </a:p>
          <a:p>
            <a:pPr indent="0" lvl="0" marL="0" rtl="0" algn="l">
              <a:spcBef>
                <a:spcPts val="1200"/>
              </a:spcBef>
              <a:spcAft>
                <a:spcPts val="1200"/>
              </a:spcAft>
              <a:buSzPts val="935"/>
              <a:buNone/>
            </a:pPr>
            <a:r>
              <a:t/>
            </a:r>
            <a:endParaRPr sz="1020"/>
          </a:p>
        </p:txBody>
      </p:sp>
      <p:pic>
        <p:nvPicPr>
          <p:cNvPr id="91" name="Google Shape;91;p17"/>
          <p:cNvPicPr preferRelativeResize="0"/>
          <p:nvPr/>
        </p:nvPicPr>
        <p:blipFill>
          <a:blip r:embed="rId3">
            <a:alphaModFix/>
          </a:blip>
          <a:stretch>
            <a:fillRect/>
          </a:stretch>
        </p:blipFill>
        <p:spPr>
          <a:xfrm>
            <a:off x="4782325" y="1726075"/>
            <a:ext cx="4267200" cy="238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87900" y="555600"/>
            <a:ext cx="8091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Florida (Lenient State)</a:t>
            </a:r>
            <a:endParaRPr/>
          </a:p>
        </p:txBody>
      </p:sp>
      <p:sp>
        <p:nvSpPr>
          <p:cNvPr id="97" name="Google Shape;97;p18"/>
          <p:cNvSpPr txBox="1"/>
          <p:nvPr>
            <p:ph idx="1" type="body"/>
          </p:nvPr>
        </p:nvSpPr>
        <p:spPr>
          <a:xfrm>
            <a:off x="387900" y="1594025"/>
            <a:ext cx="3365400" cy="3042600"/>
          </a:xfrm>
          <a:prstGeom prst="rect">
            <a:avLst/>
          </a:prstGeom>
        </p:spPr>
        <p:txBody>
          <a:bodyPr anchorCtr="0" anchor="t" bIns="91425" lIns="91425" spcFirstLastPara="1" rIns="91425" wrap="square" tIns="91425">
            <a:noAutofit/>
          </a:bodyPr>
          <a:lstStyle/>
          <a:p>
            <a:pPr indent="-299720" lvl="0" marL="457200" rtl="0" algn="l">
              <a:lnSpc>
                <a:spcPct val="95000"/>
              </a:lnSpc>
              <a:spcBef>
                <a:spcPts val="0"/>
              </a:spcBef>
              <a:spcAft>
                <a:spcPts val="0"/>
              </a:spcAft>
              <a:buSzPts val="1120"/>
              <a:buChar char="●"/>
            </a:pPr>
            <a:r>
              <a:rPr lang="en" sz="1120"/>
              <a:t>Stay at home ordered: 4/03/20. Lifted 4/30/20, though some counties opened a couple of weeks later. </a:t>
            </a:r>
            <a:endParaRPr sz="1120"/>
          </a:p>
          <a:p>
            <a:pPr indent="-299720" lvl="0" marL="457200" rtl="0" algn="l">
              <a:lnSpc>
                <a:spcPct val="95000"/>
              </a:lnSpc>
              <a:spcBef>
                <a:spcPts val="0"/>
              </a:spcBef>
              <a:spcAft>
                <a:spcPts val="0"/>
              </a:spcAft>
              <a:buSzPts val="1120"/>
              <a:buChar char="●"/>
            </a:pPr>
            <a:r>
              <a:rPr lang="en" sz="1120"/>
              <a:t>Total number of days: 27 days.</a:t>
            </a:r>
            <a:endParaRPr sz="1120"/>
          </a:p>
          <a:p>
            <a:pPr indent="-299720" lvl="0" marL="457200" rtl="0" algn="l">
              <a:lnSpc>
                <a:spcPct val="95000"/>
              </a:lnSpc>
              <a:spcBef>
                <a:spcPts val="0"/>
              </a:spcBef>
              <a:spcAft>
                <a:spcPts val="0"/>
              </a:spcAft>
              <a:buSzPts val="1120"/>
              <a:buChar char="●"/>
            </a:pPr>
            <a:r>
              <a:rPr lang="en" sz="1120"/>
              <a:t>Public gatherings initially limited to 10 people or less.</a:t>
            </a:r>
            <a:endParaRPr sz="1120"/>
          </a:p>
          <a:p>
            <a:pPr indent="-299720" lvl="0" marL="457200" rtl="0" algn="l">
              <a:lnSpc>
                <a:spcPct val="95000"/>
              </a:lnSpc>
              <a:spcBef>
                <a:spcPts val="0"/>
              </a:spcBef>
              <a:spcAft>
                <a:spcPts val="0"/>
              </a:spcAft>
              <a:buSzPts val="1120"/>
              <a:buChar char="●"/>
            </a:pPr>
            <a:r>
              <a:rPr lang="en" sz="1120"/>
              <a:t>Face coverings never mandated.</a:t>
            </a:r>
            <a:endParaRPr sz="1120"/>
          </a:p>
          <a:p>
            <a:pPr indent="-299720" lvl="0" marL="457200" rtl="0" algn="l">
              <a:lnSpc>
                <a:spcPct val="95000"/>
              </a:lnSpc>
              <a:spcBef>
                <a:spcPts val="0"/>
              </a:spcBef>
              <a:spcAft>
                <a:spcPts val="0"/>
              </a:spcAft>
              <a:buSzPts val="1120"/>
              <a:buChar char="●"/>
            </a:pPr>
            <a:r>
              <a:rPr lang="en" sz="1120"/>
              <a:t>Schools reopened for in-person learning in Fall 2020.</a:t>
            </a:r>
            <a:endParaRPr sz="1120"/>
          </a:p>
          <a:p>
            <a:pPr indent="-299720" lvl="0" marL="457200" rtl="0" algn="l">
              <a:lnSpc>
                <a:spcPct val="95000"/>
              </a:lnSpc>
              <a:spcBef>
                <a:spcPts val="0"/>
              </a:spcBef>
              <a:spcAft>
                <a:spcPts val="0"/>
              </a:spcAft>
              <a:buSzPts val="1120"/>
              <a:buChar char="●"/>
            </a:pPr>
            <a:r>
              <a:rPr lang="en" sz="1120"/>
              <a:t>Lifted all state enforced COVID-19 restrictions on businesses statewide on 9/25/20, though counties and cities are still allowed to set their own regulations. </a:t>
            </a:r>
            <a:endParaRPr sz="1120"/>
          </a:p>
          <a:p>
            <a:pPr indent="-299720" lvl="0" marL="457200" rtl="0" algn="l">
              <a:lnSpc>
                <a:spcPct val="95000"/>
              </a:lnSpc>
              <a:spcBef>
                <a:spcPts val="0"/>
              </a:spcBef>
              <a:spcAft>
                <a:spcPts val="0"/>
              </a:spcAft>
              <a:buSzPts val="1120"/>
              <a:buChar char="●"/>
            </a:pPr>
            <a:r>
              <a:rPr lang="en" sz="1120"/>
              <a:t>Restaurants and bars allowed to open at full capacity.</a:t>
            </a:r>
            <a:endParaRPr sz="1120"/>
          </a:p>
          <a:p>
            <a:pPr indent="-299720" lvl="0" marL="457200" rtl="0" algn="l">
              <a:lnSpc>
                <a:spcPct val="95000"/>
              </a:lnSpc>
              <a:spcBef>
                <a:spcPts val="0"/>
              </a:spcBef>
              <a:spcAft>
                <a:spcPts val="0"/>
              </a:spcAft>
              <a:buSzPts val="1120"/>
              <a:buChar char="●"/>
            </a:pPr>
            <a:r>
              <a:rPr lang="en" sz="1120"/>
              <a:t>State suspended local restrictions on 05/03/21</a:t>
            </a:r>
            <a:endParaRPr sz="1120"/>
          </a:p>
          <a:p>
            <a:pPr indent="0" lvl="0" marL="0" rtl="0" algn="l">
              <a:lnSpc>
                <a:spcPct val="95000"/>
              </a:lnSpc>
              <a:spcBef>
                <a:spcPts val="1200"/>
              </a:spcBef>
              <a:spcAft>
                <a:spcPts val="1200"/>
              </a:spcAft>
              <a:buSzPts val="935"/>
              <a:buNone/>
            </a:pPr>
            <a:r>
              <a:t/>
            </a:r>
            <a:endParaRPr sz="1020"/>
          </a:p>
        </p:txBody>
      </p:sp>
      <p:pic>
        <p:nvPicPr>
          <p:cNvPr id="98" name="Google Shape;98;p18"/>
          <p:cNvPicPr preferRelativeResize="0"/>
          <p:nvPr/>
        </p:nvPicPr>
        <p:blipFill>
          <a:blip r:embed="rId3">
            <a:alphaModFix/>
          </a:blip>
          <a:stretch>
            <a:fillRect/>
          </a:stretch>
        </p:blipFill>
        <p:spPr>
          <a:xfrm>
            <a:off x="4135650" y="1594025"/>
            <a:ext cx="4889972" cy="304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87900" y="590375"/>
            <a:ext cx="8045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New York (Strict State)</a:t>
            </a:r>
            <a:endParaRPr/>
          </a:p>
        </p:txBody>
      </p:sp>
      <p:sp>
        <p:nvSpPr>
          <p:cNvPr id="104" name="Google Shape;104;p19"/>
          <p:cNvSpPr txBox="1"/>
          <p:nvPr>
            <p:ph idx="1" type="body"/>
          </p:nvPr>
        </p:nvSpPr>
        <p:spPr>
          <a:xfrm>
            <a:off x="237300" y="1594025"/>
            <a:ext cx="3388500" cy="268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Stay at home ordered: 3/22/20. Lifted 5/15/20.</a:t>
            </a:r>
            <a:endParaRPr sz="1300"/>
          </a:p>
          <a:p>
            <a:pPr indent="-311150" lvl="0" marL="457200" rtl="0" algn="l">
              <a:spcBef>
                <a:spcPts val="0"/>
              </a:spcBef>
              <a:spcAft>
                <a:spcPts val="0"/>
              </a:spcAft>
              <a:buSzPts val="1300"/>
              <a:buChar char="●"/>
            </a:pPr>
            <a:r>
              <a:rPr lang="en" sz="1300"/>
              <a:t>Face coverings required in public. Mandate lifted on 2/10/22.</a:t>
            </a:r>
            <a:endParaRPr sz="1300"/>
          </a:p>
          <a:p>
            <a:pPr indent="-311150" lvl="0" marL="457200" rtl="0" algn="l">
              <a:spcBef>
                <a:spcPts val="0"/>
              </a:spcBef>
              <a:spcAft>
                <a:spcPts val="0"/>
              </a:spcAft>
              <a:buSzPts val="1300"/>
              <a:buChar char="●"/>
            </a:pPr>
            <a:r>
              <a:rPr lang="en" sz="1300"/>
              <a:t>Banned all public gatherings.</a:t>
            </a:r>
            <a:endParaRPr sz="1300"/>
          </a:p>
          <a:p>
            <a:pPr indent="-311150" lvl="0" marL="457200" rtl="0" algn="l">
              <a:spcBef>
                <a:spcPts val="0"/>
              </a:spcBef>
              <a:spcAft>
                <a:spcPts val="0"/>
              </a:spcAft>
              <a:buSzPts val="1300"/>
              <a:buChar char="●"/>
            </a:pPr>
            <a:r>
              <a:rPr lang="en" sz="1300"/>
              <a:t>Schools reopened for in-person learning in Fall 2021.</a:t>
            </a:r>
            <a:endParaRPr sz="1300"/>
          </a:p>
          <a:p>
            <a:pPr indent="-311150" lvl="0" marL="457200" rtl="0" algn="l">
              <a:spcBef>
                <a:spcPts val="0"/>
              </a:spcBef>
              <a:spcAft>
                <a:spcPts val="0"/>
              </a:spcAft>
              <a:buSzPts val="1300"/>
              <a:buChar char="●"/>
            </a:pPr>
            <a:r>
              <a:rPr lang="en" sz="1300"/>
              <a:t>COVID-19 Restrictions lifted on 6/15/21.</a:t>
            </a:r>
            <a:endParaRPr sz="1300"/>
          </a:p>
        </p:txBody>
      </p:sp>
      <p:pic>
        <p:nvPicPr>
          <p:cNvPr id="105" name="Google Shape;105;p19"/>
          <p:cNvPicPr preferRelativeResize="0"/>
          <p:nvPr/>
        </p:nvPicPr>
        <p:blipFill>
          <a:blip r:embed="rId3">
            <a:alphaModFix/>
          </a:blip>
          <a:stretch>
            <a:fillRect/>
          </a:stretch>
        </p:blipFill>
        <p:spPr>
          <a:xfrm>
            <a:off x="3858374" y="1498475"/>
            <a:ext cx="4936275" cy="2776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555600"/>
            <a:ext cx="7953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Texas (Lenient State)</a:t>
            </a:r>
            <a:endParaRPr/>
          </a:p>
        </p:txBody>
      </p:sp>
      <p:sp>
        <p:nvSpPr>
          <p:cNvPr id="111" name="Google Shape;111;p20"/>
          <p:cNvSpPr txBox="1"/>
          <p:nvPr>
            <p:ph idx="1" type="body"/>
          </p:nvPr>
        </p:nvSpPr>
        <p:spPr>
          <a:xfrm>
            <a:off x="387900" y="1594025"/>
            <a:ext cx="4184100" cy="3104400"/>
          </a:xfrm>
          <a:prstGeom prst="rect">
            <a:avLst/>
          </a:prstGeom>
        </p:spPr>
        <p:txBody>
          <a:bodyPr anchorCtr="0" anchor="t" bIns="91425" lIns="91425" spcFirstLastPara="1" rIns="91425" wrap="square" tIns="91425">
            <a:normAutofit fontScale="55000"/>
          </a:bodyPr>
          <a:lstStyle/>
          <a:p>
            <a:pPr indent="-299066" lvl="0" marL="457200" rtl="0" algn="l">
              <a:lnSpc>
                <a:spcPct val="150000"/>
              </a:lnSpc>
              <a:spcBef>
                <a:spcPts val="0"/>
              </a:spcBef>
              <a:spcAft>
                <a:spcPts val="0"/>
              </a:spcAft>
              <a:buSzPct val="100000"/>
              <a:buChar char="●"/>
            </a:pPr>
            <a:r>
              <a:rPr lang="en" sz="2017"/>
              <a:t>Stay at home ordered: 4/02/20. Lifted 4/30/20.</a:t>
            </a:r>
            <a:endParaRPr sz="2017"/>
          </a:p>
          <a:p>
            <a:pPr indent="-299066" lvl="0" marL="457200" rtl="0" algn="l">
              <a:lnSpc>
                <a:spcPct val="150000"/>
              </a:lnSpc>
              <a:spcBef>
                <a:spcPts val="0"/>
              </a:spcBef>
              <a:spcAft>
                <a:spcPts val="0"/>
              </a:spcAft>
              <a:buSzPct val="100000"/>
              <a:buChar char="●"/>
            </a:pPr>
            <a:r>
              <a:rPr lang="en" sz="2017"/>
              <a:t>Face coverings mandatory in most, but not all, counties on 7/02/20. Officially lifted on 3/02/21.</a:t>
            </a:r>
            <a:endParaRPr sz="2017"/>
          </a:p>
          <a:p>
            <a:pPr indent="-299066" lvl="0" marL="457200" rtl="0" algn="l">
              <a:lnSpc>
                <a:spcPct val="150000"/>
              </a:lnSpc>
              <a:spcBef>
                <a:spcPts val="0"/>
              </a:spcBef>
              <a:spcAft>
                <a:spcPts val="0"/>
              </a:spcAft>
              <a:buSzPct val="100000"/>
              <a:buChar char="●"/>
            </a:pPr>
            <a:r>
              <a:rPr lang="en" sz="2017"/>
              <a:t>Public gatherings initially limited to 10 people or less.</a:t>
            </a:r>
            <a:endParaRPr sz="2017"/>
          </a:p>
          <a:p>
            <a:pPr indent="-299066" lvl="0" marL="457200" rtl="0" algn="l">
              <a:lnSpc>
                <a:spcPct val="150000"/>
              </a:lnSpc>
              <a:spcBef>
                <a:spcPts val="0"/>
              </a:spcBef>
              <a:spcAft>
                <a:spcPts val="0"/>
              </a:spcAft>
              <a:buSzPct val="100000"/>
              <a:buChar char="●"/>
            </a:pPr>
            <a:r>
              <a:rPr lang="en" sz="2017"/>
              <a:t>Schools reopened for in-person learning in Fall 2020.</a:t>
            </a:r>
            <a:endParaRPr sz="2017"/>
          </a:p>
          <a:p>
            <a:pPr indent="-299066" lvl="0" marL="457200" rtl="0" algn="l">
              <a:lnSpc>
                <a:spcPct val="150000"/>
              </a:lnSpc>
              <a:spcBef>
                <a:spcPts val="0"/>
              </a:spcBef>
              <a:spcAft>
                <a:spcPts val="0"/>
              </a:spcAft>
              <a:buSzPct val="100000"/>
              <a:buChar char="●"/>
            </a:pPr>
            <a:r>
              <a:rPr lang="en" sz="2017"/>
              <a:t>Planned reopening of businesses started in April/May 2020, but suspended as cases spiked in June/July 2020. </a:t>
            </a:r>
            <a:endParaRPr sz="2017"/>
          </a:p>
          <a:p>
            <a:pPr indent="-299066" lvl="0" marL="457200" rtl="0" algn="l">
              <a:lnSpc>
                <a:spcPct val="150000"/>
              </a:lnSpc>
              <a:spcBef>
                <a:spcPts val="0"/>
              </a:spcBef>
              <a:spcAft>
                <a:spcPts val="0"/>
              </a:spcAft>
              <a:buSzPct val="100000"/>
              <a:buChar char="●"/>
            </a:pPr>
            <a:r>
              <a:rPr lang="en" sz="2017"/>
              <a:t>Businesses allowed to operate at 75% capacity on 9/17/20; all restrictions removed 3/02/21.</a:t>
            </a:r>
            <a:endParaRPr sz="2017"/>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4813500" y="1170875"/>
            <a:ext cx="3527402" cy="35274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555600"/>
            <a:ext cx="78486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Washington (Somewhere in the Middle)</a:t>
            </a:r>
            <a:endParaRPr/>
          </a:p>
        </p:txBody>
      </p:sp>
      <p:sp>
        <p:nvSpPr>
          <p:cNvPr id="118" name="Google Shape;118;p21"/>
          <p:cNvSpPr txBox="1"/>
          <p:nvPr>
            <p:ph idx="1" type="body"/>
          </p:nvPr>
        </p:nvSpPr>
        <p:spPr>
          <a:xfrm>
            <a:off x="75125" y="1640375"/>
            <a:ext cx="3852000" cy="293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Stay at home ordered 3/23/20. Lifted 5/04/20.</a:t>
            </a:r>
            <a:endParaRPr sz="1400"/>
          </a:p>
          <a:p>
            <a:pPr indent="-317500" lvl="0" marL="457200" rtl="0" algn="l">
              <a:spcBef>
                <a:spcPts val="0"/>
              </a:spcBef>
              <a:spcAft>
                <a:spcPts val="0"/>
              </a:spcAft>
              <a:buSzPts val="1400"/>
              <a:buChar char="●"/>
            </a:pPr>
            <a:r>
              <a:rPr lang="en" sz="1400"/>
              <a:t>Face coverings mandatory in public. Lifted 3/12/22.</a:t>
            </a:r>
            <a:endParaRPr sz="1400"/>
          </a:p>
          <a:p>
            <a:pPr indent="-317500" lvl="0" marL="457200" rtl="0" algn="l">
              <a:spcBef>
                <a:spcPts val="0"/>
              </a:spcBef>
              <a:spcAft>
                <a:spcPts val="0"/>
              </a:spcAft>
              <a:buSzPts val="1400"/>
              <a:buChar char="●"/>
            </a:pPr>
            <a:r>
              <a:rPr lang="en" sz="1400"/>
              <a:t>Banned all public gatherings.</a:t>
            </a:r>
            <a:endParaRPr sz="1400"/>
          </a:p>
          <a:p>
            <a:pPr indent="-317500" lvl="0" marL="457200" rtl="0" algn="l">
              <a:spcBef>
                <a:spcPts val="0"/>
              </a:spcBef>
              <a:spcAft>
                <a:spcPts val="0"/>
              </a:spcAft>
              <a:buSzPts val="1400"/>
              <a:buChar char="●"/>
            </a:pPr>
            <a:r>
              <a:rPr lang="en" sz="1400"/>
              <a:t>Dining establishments open at reduced capacity around October 2020. This changed as cases went up.</a:t>
            </a:r>
            <a:endParaRPr sz="1400"/>
          </a:p>
          <a:p>
            <a:pPr indent="-317500" lvl="0" marL="457200" rtl="0" algn="l">
              <a:spcBef>
                <a:spcPts val="0"/>
              </a:spcBef>
              <a:spcAft>
                <a:spcPts val="0"/>
              </a:spcAft>
              <a:buSzPts val="1400"/>
              <a:buChar char="●"/>
            </a:pPr>
            <a:r>
              <a:rPr lang="en" sz="1400"/>
              <a:t>Schools reopened for in-person learning 6/30/21.</a:t>
            </a:r>
            <a:endParaRPr sz="1400"/>
          </a:p>
          <a:p>
            <a:pPr indent="-317500" lvl="0" marL="457200" rtl="0" algn="l">
              <a:spcBef>
                <a:spcPts val="0"/>
              </a:spcBef>
              <a:spcAft>
                <a:spcPts val="0"/>
              </a:spcAft>
              <a:buSzPts val="1400"/>
              <a:buChar char="●"/>
            </a:pPr>
            <a:r>
              <a:rPr lang="en" sz="1400"/>
              <a:t>Businesses allowed to operate at full capacity: 6/29/21.</a:t>
            </a:r>
            <a:endParaRPr sz="1400"/>
          </a:p>
          <a:p>
            <a:pPr indent="0" lvl="0" marL="0" rtl="0" algn="l">
              <a:spcBef>
                <a:spcPts val="1200"/>
              </a:spcBef>
              <a:spcAft>
                <a:spcPts val="1200"/>
              </a:spcAft>
              <a:buNone/>
            </a:pPr>
            <a:r>
              <a:t/>
            </a:r>
            <a:endParaRPr/>
          </a:p>
        </p:txBody>
      </p:sp>
      <p:pic>
        <p:nvPicPr>
          <p:cNvPr id="119" name="Google Shape;119;p21"/>
          <p:cNvPicPr preferRelativeResize="0"/>
          <p:nvPr/>
        </p:nvPicPr>
        <p:blipFill>
          <a:blip r:embed="rId3">
            <a:alphaModFix/>
          </a:blip>
          <a:stretch>
            <a:fillRect/>
          </a:stretch>
        </p:blipFill>
        <p:spPr>
          <a:xfrm>
            <a:off x="4100900" y="1311300"/>
            <a:ext cx="4807650" cy="3386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